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17" r:id="rId45"/>
    <p:sldId id="318" r:id="rId46"/>
    <p:sldId id="319" r:id="rId47"/>
    <p:sldId id="320" r:id="rId48"/>
    <p:sldId id="299" r:id="rId49"/>
    <p:sldId id="301" r:id="rId50"/>
    <p:sldId id="300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30" r:id="rId75"/>
    <p:sldId id="328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6" r:id="rId89"/>
    <p:sldId id="345" r:id="rId90"/>
    <p:sldId id="343" r:id="rId91"/>
    <p:sldId id="344" r:id="rId92"/>
    <p:sldId id="350" r:id="rId93"/>
    <p:sldId id="351" r:id="rId94"/>
    <p:sldId id="347" r:id="rId95"/>
    <p:sldId id="348" r:id="rId96"/>
    <p:sldId id="352" r:id="rId97"/>
    <p:sldId id="349" r:id="rId98"/>
    <p:sldId id="353" r:id="rId99"/>
    <p:sldId id="354" r:id="rId100"/>
    <p:sldId id="364" r:id="rId101"/>
    <p:sldId id="356" r:id="rId102"/>
    <p:sldId id="355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EF858-A67E-4A94-B592-28D1A9CCA76D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8B703-68AD-4980-ADCA-BD4BFED05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523DC-6A2C-4210-AD8F-7736442FDD3B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BA89-0E28-4147-9859-657C7781D82C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704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B43C5-4317-46EA-A153-0029C0CF8867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78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A6B8-F3B5-4788-B8F8-2698AE362E8F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1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BF4F-751C-451D-B26E-77AFAD10DC1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94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1862-5F8F-4A69-AC68-44399A38DC7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1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0559-A074-4335-AEA6-7730246BB0FD}" type="datetime1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1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9D32-D583-413F-B797-012EF8ED9997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51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F7C8-4EE4-46EB-8A64-3A53DCB754A5}" type="datetime1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55CD-8508-48E4-A589-1D647A7B9BA2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6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10D4234-2BF8-490A-9DDB-CA41BE4A8318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80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E3961-9CE1-497E-824C-288B76FE3A92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97EC6D9-8EEE-4E82-B374-38B815F0C1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30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54B-795A-4E7A-BBFB-F3718CE36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EN. 601.647/667</a:t>
            </a:r>
            <a:br>
              <a:rPr lang="en-US" dirty="0"/>
            </a:br>
            <a:r>
              <a:rPr lang="en-US" dirty="0"/>
              <a:t>Introduction to HLT</a:t>
            </a:r>
            <a:br>
              <a:rPr lang="en-US" dirty="0"/>
            </a:br>
            <a:r>
              <a:rPr lang="en-US" dirty="0"/>
              <a:t>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E12EE-8067-40F6-9989-00D9C53D2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Kenton Murray</a:t>
            </a:r>
          </a:p>
          <a:p>
            <a:r>
              <a:rPr lang="en-US" dirty="0"/>
              <a:t>9/28/2021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31432-A184-4D69-9290-3BD698A3F4A3}"/>
              </a:ext>
            </a:extLst>
          </p:cNvPr>
          <p:cNvSpPr txBox="1"/>
          <p:nvPr/>
        </p:nvSpPr>
        <p:spPr>
          <a:xfrm>
            <a:off x="7744496" y="4074017"/>
            <a:ext cx="321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Slides in part thanks to:</a:t>
            </a:r>
          </a:p>
          <a:p>
            <a:r>
              <a:rPr lang="en-US" dirty="0">
                <a:solidFill>
                  <a:schemeClr val="accent2"/>
                </a:solidFill>
              </a:rPr>
              <a:t>Kevin Duh</a:t>
            </a:r>
          </a:p>
          <a:p>
            <a:r>
              <a:rPr lang="en-US" dirty="0">
                <a:solidFill>
                  <a:schemeClr val="accent2"/>
                </a:solidFill>
              </a:rPr>
              <a:t>David Chiang</a:t>
            </a:r>
          </a:p>
          <a:p>
            <a:r>
              <a:rPr lang="en-US" dirty="0">
                <a:solidFill>
                  <a:schemeClr val="accent2"/>
                </a:solidFill>
              </a:rPr>
              <a:t>Kevin Knight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46161-0204-3547-E915-5357D662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FD76-20C5-4D07-945C-D1FBCD3C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3F435-02C5-43B3-B1F2-E956C1520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6F08E-5A3B-4B0F-AF76-54E2F7A4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13" y="0"/>
            <a:ext cx="909857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5B8F-382B-60D1-938D-37A0118F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798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</a:t>
            </a:r>
            <a:r>
              <a:rPr lang="en-US" sz="2000" dirty="0">
                <a:solidFill>
                  <a:schemeClr val="accent5"/>
                </a:solidFill>
              </a:rPr>
              <a:t> can be seen around</a:t>
            </a:r>
            <a:r>
              <a:rPr lang="en-US" sz="2000" dirty="0"/>
              <a:t>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</a:t>
            </a:r>
            <a:r>
              <a:rPr lang="en-US" sz="2000" dirty="0">
                <a:solidFill>
                  <a:schemeClr val="accent5"/>
                </a:solidFill>
              </a:rPr>
              <a:t>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2517C1-86AB-3B73-9AC1-85D58F5C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990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19173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FDA30C-F637-A66B-9CE6-65381295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797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057235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9D50E-BDF0-BB3F-A7A9-A99AD7CE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6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89FC8E-F22C-47DB-8C11-BB732BE594C0}"/>
              </a:ext>
            </a:extLst>
          </p:cNvPr>
          <p:cNvSpPr txBox="1"/>
          <p:nvPr/>
        </p:nvSpPr>
        <p:spPr>
          <a:xfrm>
            <a:off x="4928315" y="3644721"/>
            <a:ext cx="15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Brevity Penalty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0324D-9E11-1410-4B7B-C70A45A5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12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/>
              <p:nvPr/>
            </p:nvSpPr>
            <p:spPr>
              <a:xfrm>
                <a:off x="3528791" y="3926642"/>
                <a:ext cx="3186000" cy="426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0.138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3926642"/>
                <a:ext cx="3186000" cy="426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B7308-4DE4-66A0-8500-D9E83AD4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66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/>
              <p:nvPr/>
            </p:nvSpPr>
            <p:spPr>
              <a:xfrm>
                <a:off x="3528791" y="3926642"/>
                <a:ext cx="2170018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0.94 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0.138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3926642"/>
                <a:ext cx="2170018" cy="309637"/>
              </a:xfrm>
              <a:prstGeom prst="rect">
                <a:avLst/>
              </a:prstGeom>
              <a:blipFill>
                <a:blip r:embed="rId3"/>
                <a:stretch>
                  <a:fillRect l="-1966" r="-196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557EA-1E29-2ECB-2E91-C7617C04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0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/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𝑔𝑜𝑙𝑑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𝑙𝑒𝑛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h𝑦𝑝</m:t>
                                          </m:r>
                                        </m:e>
                                      </m:d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𝑝𝑟𝑒𝑐𝑖𝑠𝑖𝑜𝑛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C05A1-5F93-492D-92DF-EF3A4437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2890198"/>
                <a:ext cx="493692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/>
              <p:nvPr/>
            </p:nvSpPr>
            <p:spPr>
              <a:xfrm>
                <a:off x="3528791" y="3926642"/>
                <a:ext cx="2157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0.94∗0.609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9393D-D926-4DF5-8D2E-8919C2E1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3926642"/>
                <a:ext cx="2157322" cy="276999"/>
              </a:xfrm>
              <a:prstGeom prst="rect">
                <a:avLst/>
              </a:prstGeom>
              <a:blipFill>
                <a:blip r:embed="rId3"/>
                <a:stretch>
                  <a:fillRect l="-1977" r="-197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BCA43-3382-4B94-9576-BE3B393A2C87}"/>
                  </a:ext>
                </a:extLst>
              </p:cNvPr>
              <p:cNvSpPr txBox="1"/>
              <p:nvPr/>
            </p:nvSpPr>
            <p:spPr>
              <a:xfrm>
                <a:off x="3528791" y="4379617"/>
                <a:ext cx="1381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𝐵𝐿𝐸𝑈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BCA43-3382-4B94-9576-BE3B393A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91" y="4379617"/>
                <a:ext cx="1381468" cy="276999"/>
              </a:xfrm>
              <a:prstGeom prst="rect">
                <a:avLst/>
              </a:prstGeom>
              <a:blipFill>
                <a:blip r:embed="rId4"/>
                <a:stretch>
                  <a:fillRect l="-3540" r="-39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CAF3A-045C-45E9-E4DB-6FCE0AE6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1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D945-4618-4E0E-A9C3-B65E6946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DE36-274A-4989-8FBD-A05DE26D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over </a:t>
            </a:r>
            <a:r>
              <a:rPr lang="en-US" i="1" u="sng" dirty="0"/>
              <a:t>entire</a:t>
            </a:r>
            <a:r>
              <a:rPr lang="en-US" dirty="0"/>
              <a:t> test set (not one sentence)</a:t>
            </a:r>
          </a:p>
          <a:p>
            <a:r>
              <a:rPr lang="en-US" dirty="0"/>
              <a:t>&lt; 10 …. Pretty useless</a:t>
            </a:r>
          </a:p>
          <a:p>
            <a:r>
              <a:rPr lang="en-US" dirty="0"/>
              <a:t>10 – 20 … can get some meaning</a:t>
            </a:r>
          </a:p>
          <a:p>
            <a:r>
              <a:rPr lang="en-US" dirty="0"/>
              <a:t>20 – 30 … looks decent</a:t>
            </a:r>
          </a:p>
          <a:p>
            <a:r>
              <a:rPr lang="en-US" dirty="0"/>
              <a:t>&gt; 30 starts getting pretty good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E712C-7BBC-8B12-D43D-0E319637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999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2E8F-4462-41E9-AA98-DCAE5EB2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931D-F6EB-4DC4-AA2B-433154EFC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large house</a:t>
            </a:r>
          </a:p>
          <a:p>
            <a:r>
              <a:rPr lang="en-US" dirty="0"/>
              <a:t>A big mansion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4B8B9-87D5-9684-7D17-7E8B6B54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07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1D7C-C1B5-463B-BD97-7989E29A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fairseq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7C3C9-0E23-4C47-B73B-6B0C89822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https://github.com/pytorch/fairseq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5B983-BAC6-4DB5-B8CB-4AD70F6A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28" y="2100462"/>
            <a:ext cx="4239217" cy="38676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68271-06DD-80AC-CFAE-1B1408CE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8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757A-637E-4678-A7EB-8529EDCC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06E4-731B-4D81-A5AC-344C20E8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2A847-9660-4D29-A37F-B2D277E0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4B78B-67F9-E8CA-AF44-DCC3B935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E144-BBD0-44D7-A634-9E44132D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63D66-30A8-4CD6-9233-C310E532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1E711-02A8-4901-AAFE-16FDC1872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45" y="0"/>
            <a:ext cx="910250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F8BA3-B9EF-C8A4-F7DE-3F559EEE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D85C-FD03-455A-A1E5-61E62871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39F5-0AA7-4DB8-ACC8-26679A88F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E6A1F-3B08-49A0-A126-66C1F519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30" y="0"/>
            <a:ext cx="911054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4C4C7-7C40-105A-2E1F-47ABF097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0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2479-D256-488D-8C0F-1AC6CD46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6EEF-CFE5-4BEE-B1FA-2E1C091A2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C360A-B9E3-4894-837C-ECFD27A3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70" y="0"/>
            <a:ext cx="914265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4C2A3-E715-28F6-458B-A58820B3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9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9862-E758-4068-B4A5-481BA905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1513-AEB6-4098-A1E1-432F2D18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96064-24D7-44F0-9F51-7A9EF76E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70" y="0"/>
            <a:ext cx="911186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62339-2A16-8287-C86F-36882669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8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D48A-DAC1-434F-8427-F837D98F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2D258-DFEC-4143-8E14-ABE66D7F2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5E2B7-BF59-4614-96DE-AA0C65D4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15" y="0"/>
            <a:ext cx="911857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74538-AACB-BFF8-31E3-85F4AA2F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0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8C09-D452-445F-B4B4-65FD27A7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07408-8F83-4ED6-BE37-797EDF104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62DD1-FAD2-4CC2-879F-C808C682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09" y="0"/>
            <a:ext cx="911318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D2008-5040-E5B6-5EB8-BFFB4D85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8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63FE-AF60-49BE-8237-2E9916AC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A8A1-AF62-4A45-9734-9414BECF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50038-CA52-432C-AB7A-D6908B1A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70" y="0"/>
            <a:ext cx="911186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93A30-513A-60F5-C2F3-05AC1A0B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6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0E42-D72E-4AC6-AD49-C17CCB85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FD379-EC5F-4869-9944-C6940949E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B3A4A-555F-48B5-9C99-FE34DD66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96" y="0"/>
            <a:ext cx="909980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9A0C1-8AFF-1989-8B3A-0712C6C0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4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6459-4980-430C-84B2-6EAC7FCF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F85F-0B56-459E-8FA4-6CCD755DD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6F7A7-11D0-44C0-9726-E3E11EE7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21" y="0"/>
            <a:ext cx="9095958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038B8-3239-4956-A265-58651E23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8D8A-9F2E-47F3-90DF-066B4489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C0B3-CCBE-482A-ADF1-4C4BAF345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FA406-0855-47D0-8213-2CAF5EA8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69" y="0"/>
            <a:ext cx="913326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A9BD1-31BF-F56B-91BD-EFE76F89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7F15-56F0-45E1-ADB7-F71D1D0B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90706-6FBC-4D88-8EC1-AE74D4387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6E08B-24E4-44E5-AB45-8FEB9DFA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95" y="0"/>
            <a:ext cx="910520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ABCC7-BDD7-7D82-4AC0-E9571F7C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0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2949-2150-42A8-AD5F-84B6CFFC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637C-4215-4D58-9202-E4171BBD8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35B4D-0A1B-4543-A91F-FC7A0AD1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73" y="0"/>
            <a:ext cx="9087853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BB32C-E1EF-AECA-8209-57D56F47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91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B937-B306-45F9-8399-83CBA5D1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DAA0A-1BE6-48DD-B633-03B4203C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E14D-19E7-40DA-9CE7-1480B17E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55" y="0"/>
            <a:ext cx="913728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8F3F9-F193-AE7F-E361-87AE6B11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7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E1F7-23F7-45A1-A7C0-A790E3BE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B2439-9DA1-4185-B271-E75A5E18F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D1A79-6C67-45A6-83D8-BA761B7B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9" y="0"/>
            <a:ext cx="909710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21D0D-6EAA-0EB4-02E6-F01CFACC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72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F9D3-F296-4732-A270-62A5D1E2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E2CC-B40F-45C0-813D-CB13DC68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EB2BA-C9B8-401A-B045-09A2F844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61" y="0"/>
            <a:ext cx="912387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FE11F-3862-D242-BF0C-3D4F0680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46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1685-DB32-4DE5-B73F-CFA1B9C52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DD695-90BA-42B7-AED1-28AFA479C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276A5-A5B5-4F40-AB6E-740A716F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09" y="0"/>
            <a:ext cx="911318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FC9BF-B4D8-DB0C-75F5-D0B6CB6A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3000-6F95-48E9-8181-EC2BCCED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A91DE-F6CF-47C0-964E-71A6B1F4B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68D15-E86F-4FF5-ABCC-14D908C4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61" y="0"/>
            <a:ext cx="912387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DF65C-510A-483B-7493-1313E7AD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1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31E4-0B72-4C3F-9409-1ACDBA56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7D030-2E1B-4B93-98CB-04A424500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4BE9C-C774-4EAC-9E6A-FD78D41D2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26" y="0"/>
            <a:ext cx="9122548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61A07-8FF7-C989-E5E4-4F673D9D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5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96B4-3791-4893-B9EB-6DD85334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19E24-6948-4A1E-BAAF-FF66C93BC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CE1DE-623E-4F38-8C5E-EEFD0169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23" y="0"/>
            <a:ext cx="910375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CC357-CC53-8526-7797-C9BC9C7A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3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61C7-BEBF-4ECB-83AB-5A5250BE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FA28B-E0CC-4519-B874-D65C79AA9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FAC61-ACA6-4099-9C5F-E793A460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22" y="0"/>
            <a:ext cx="906935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88CAD-BCFB-DB04-0860-82F1B896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92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5163-A50E-452E-B5E7-A9B8ADB8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937F4-C3F7-43F4-9EC1-BCDF743C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B778D-78A9-470A-8237-7CB82530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70" y="0"/>
            <a:ext cx="914265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75AD7-4467-D3EC-B57D-B7CE953F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85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F7A5-856C-4F24-9F3D-678E991CD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99BD-D821-4583-9FD0-0BA789201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73B41-C44D-4B16-87DC-6E7C2139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29" y="0"/>
            <a:ext cx="910514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9C49C-630B-28B6-384B-6F6F2886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7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6216-66D0-4B1A-9090-0C62931B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D2734-2C1D-45D3-A577-F91F15EE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A11E2-9EDE-4BDD-908D-29A5059F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61" y="0"/>
            <a:ext cx="911587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93A66-FBE5-DE84-4A12-2052FFFC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1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29B3-7F27-4328-9F6C-F2D2E001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E01E-A8F0-46FC-AA6E-BE0320A6E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0E627-6D9D-40CB-B6DC-FE91ABA3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9" y="0"/>
            <a:ext cx="910922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D3D04-5862-EFDB-148D-03B6B047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86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3518-9DFA-482D-9D38-462E8418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D14D-6C1B-4BFD-8D10-EB43D40A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A8B98-70C6-477A-8EC4-DCD96E25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00" y="0"/>
            <a:ext cx="91172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37309-3FD2-D730-43B0-21986498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71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7749-1448-4A08-801E-F6DEC235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62595-B009-4625-A303-BD2EC9402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BD913-5842-4D08-982A-1E441CD5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69" y="0"/>
            <a:ext cx="913326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9CD2E-0905-E926-8174-78F28FFF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34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B5FE-D6B0-404D-9881-3B48B709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0675-ED25-4915-8202-922846B6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DF860-C3D7-4F24-94D8-7FF030934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90" y="0"/>
            <a:ext cx="906521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F1B00-30E7-ADEA-682B-11F58B00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31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00DA-0265-4CDB-B47D-198EE48A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84AC-D394-4176-A82C-6C027936A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8523A-86C4-4DF3-B1D0-0EC246E2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8" y="0"/>
            <a:ext cx="9114503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ABA52-D600-3173-570D-1D6445CB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0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9248-1DB4-40B0-A65C-BA441356E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452E-44A6-4F60-AFAC-4734C1B26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B468-54D0-48F7-8CE7-C1AF9CFE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47" y="0"/>
            <a:ext cx="913190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34F01-6022-238E-0675-1C1F1F35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14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4DE6-8077-4228-8019-0D91B479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1453B-3A28-4A42-B6E1-49BDC4D52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5046A-0FEB-4F3D-90E9-E1BCCD85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15" y="0"/>
            <a:ext cx="913996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F17C5-F3C3-C192-7EC1-6180BCBA4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3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3489-982B-4936-AFE9-7AE27F33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E8F7-E131-408A-AA54-151121BD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50E6E-CAB9-4DE5-9CC5-71A39F65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61" y="0"/>
            <a:ext cx="910527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388EB-6690-2D4F-1BD3-F48945D7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44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2212-6A96-45B9-81E6-8ACB0D1F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56CF-8550-41FE-AE50-101A7233D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35130-739A-4419-8C0C-BC67A365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25" y="0"/>
            <a:ext cx="908654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5B2A-03D4-CF59-A99D-0F5D5CAF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1BB5-7C19-4596-90B0-0EC99D78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9A31-50B8-4D3A-A31A-599DEB67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9D01C-8202-4D60-B9C5-1B3AD3E4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908384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E3F37-56A2-3307-3473-4CAAD5AD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8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D1A1-BB34-4C8B-A1B9-693267DC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C47AE-A297-4121-AB7F-B1AB944E1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C84FF-D4E7-4AEB-9539-2F7D05F4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01" y="0"/>
            <a:ext cx="9110598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17BBC-899F-7783-75D0-CB1C8167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6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D2D9-18FF-4634-80C8-95560F30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1FCD-F1EB-41D9-93E1-291B4BE45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Dictionaries</a:t>
            </a:r>
          </a:p>
          <a:p>
            <a:r>
              <a:rPr lang="en-US" dirty="0"/>
              <a:t>Write Transformation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AD500-379B-4535-8B96-907F0DC3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940" y="2015732"/>
            <a:ext cx="4234386" cy="44925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79383-AFF8-BB88-B43E-DED5E3C9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50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AF559-92A6-3D17-4A03-395EE4F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46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6A8B4-5503-45A2-A01F-052E92E00FF5}"/>
              </a:ext>
            </a:extLst>
          </p:cNvPr>
          <p:cNvSpPr/>
          <p:nvPr/>
        </p:nvSpPr>
        <p:spPr>
          <a:xfrm>
            <a:off x="613719" y="4231238"/>
            <a:ext cx="3226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Source sentence, 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5CC19-87B3-A174-8F17-9533EEAD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82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6A8B4-5503-45A2-A01F-052E92E00FF5}"/>
              </a:ext>
            </a:extLst>
          </p:cNvPr>
          <p:cNvSpPr/>
          <p:nvPr/>
        </p:nvSpPr>
        <p:spPr>
          <a:xfrm>
            <a:off x="613719" y="4231238"/>
            <a:ext cx="3226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Source sentence, 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5F232-5DBE-4FAF-ADA4-E0304B06A52B}"/>
              </a:ext>
            </a:extLst>
          </p:cNvPr>
          <p:cNvSpPr/>
          <p:nvPr/>
        </p:nvSpPr>
        <p:spPr>
          <a:xfrm>
            <a:off x="8568790" y="4231238"/>
            <a:ext cx="32387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Target sentence, 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B364A8-1E34-95DC-F90B-316A1EAF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92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4C91-B622-4439-92C0-48A34B80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31097-D276-45DD-A88E-9206565399FF}"/>
              </a:ext>
            </a:extLst>
          </p:cNvPr>
          <p:cNvSpPr/>
          <p:nvPr/>
        </p:nvSpPr>
        <p:spPr>
          <a:xfrm>
            <a:off x="98984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AE" sz="3600" dirty="0">
                <a:solidFill>
                  <a:srgbClr val="000000"/>
                </a:solidFill>
                <a:latin typeface="Arial" panose="020B0604020202020204" pitchFamily="34" charset="0"/>
              </a:rPr>
              <a:t>كيف حالك</a:t>
            </a:r>
            <a:endParaRPr lang="ar-AE" sz="3600" dirty="0"/>
          </a:p>
        </p:txBody>
      </p:sp>
      <p:pic>
        <p:nvPicPr>
          <p:cNvPr id="1026" name="Picture 2" descr="https://lh3.googleusercontent.com/B-UgoYsJs09P1F-U5c6XSjdwgivlAYEcsWrtx4C5cdUbnSW63DZpKKZ7dCSt6JeKIc9JLsWpEp0KnU7xNdxu87obVnB8XR4NFQIgS4slZ4WjNc3eKQYKGF_fcDXv9FSaEG8Xhw5u2Zo=s0">
            <a:extLst>
              <a:ext uri="{FF2B5EF4-FFF2-40B4-BE49-F238E27FC236}">
                <a16:creationId xmlns:a16="http://schemas.microsoft.com/office/drawing/2014/main" id="{DAEC258D-BB08-4566-A704-BF61CC5F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713" y="2547286"/>
            <a:ext cx="4805138" cy="3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AA6659-E18A-461F-87E4-C22277F243F6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2E0DF98-140A-4341-9F59-2D46F2C0B806}"/>
              </a:ext>
            </a:extLst>
          </p:cNvPr>
          <p:cNvSpPr/>
          <p:nvPr/>
        </p:nvSpPr>
        <p:spPr>
          <a:xfrm>
            <a:off x="2846231" y="3631842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24140109-3E87-4A0C-8EE2-63F009648F66}"/>
              </a:ext>
            </a:extLst>
          </p:cNvPr>
          <p:cNvSpPr/>
          <p:nvPr/>
        </p:nvSpPr>
        <p:spPr>
          <a:xfrm>
            <a:off x="7536288" y="3586886"/>
            <a:ext cx="940158" cy="33055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F3D29-FBFC-4011-867A-E34A77C9D000}"/>
              </a:ext>
            </a:extLst>
          </p:cNvPr>
          <p:cNvSpPr/>
          <p:nvPr/>
        </p:nvSpPr>
        <p:spPr>
          <a:xfrm>
            <a:off x="8430523" y="3429000"/>
            <a:ext cx="3416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How are you?</a:t>
            </a:r>
            <a:endParaRPr lang="ar-AE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76A8B4-5503-45A2-A01F-052E92E00FF5}"/>
              </a:ext>
            </a:extLst>
          </p:cNvPr>
          <p:cNvSpPr/>
          <p:nvPr/>
        </p:nvSpPr>
        <p:spPr>
          <a:xfrm>
            <a:off x="613719" y="4231238"/>
            <a:ext cx="3226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Source sentence, 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5F232-5DBE-4FAF-ADA4-E0304B06A52B}"/>
              </a:ext>
            </a:extLst>
          </p:cNvPr>
          <p:cNvSpPr/>
          <p:nvPr/>
        </p:nvSpPr>
        <p:spPr>
          <a:xfrm>
            <a:off x="8568790" y="4231238"/>
            <a:ext cx="32387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Target sentence, 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5CB17-0944-4350-8506-EF69E8CF15DA}"/>
              </a:ext>
            </a:extLst>
          </p:cNvPr>
          <p:cNvSpPr/>
          <p:nvPr/>
        </p:nvSpPr>
        <p:spPr>
          <a:xfrm>
            <a:off x="4839767" y="1738855"/>
            <a:ext cx="19543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P(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e|f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CFF9B3-2748-34FC-2CBC-4A1D909F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76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D768F-C1A5-4490-A79D-954C4CD1DD52}"/>
              </a:ext>
            </a:extLst>
          </p:cNvPr>
          <p:cNvSpPr/>
          <p:nvPr/>
        </p:nvSpPr>
        <p:spPr>
          <a:xfrm rot="20228758">
            <a:off x="3245287" y="2967335"/>
            <a:ext cx="5701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Data, Data, Data!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8A960-4E43-DB31-6A81-01ECD828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79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Dictionaries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C456F-D223-2FBF-CE72-CF18B817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5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F27C-5275-4854-AA41-60C9BF13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7D084-77E9-4C6F-BD7E-D2D5936E2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5A01-50F4-47CE-BF90-C534554F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93" y="0"/>
            <a:ext cx="911861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BE4F3-99DD-182F-7F63-02CE2BA8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17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Dictionaries from Data   “</a:t>
            </a:r>
            <a:r>
              <a:rPr lang="en-US" dirty="0" err="1"/>
              <a:t>farok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“</a:t>
            </a:r>
            <a:r>
              <a:rPr lang="en-US" dirty="0" err="1">
                <a:sym typeface="Wingdings" panose="05000000000000000000" pitchFamily="2" charset="2"/>
              </a:rPr>
              <a:t>jjat</a:t>
            </a:r>
            <a:r>
              <a:rPr lang="en-US" dirty="0">
                <a:sym typeface="Wingdings" panose="05000000000000000000" pitchFamily="2" charset="2"/>
              </a:rPr>
              <a:t>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84D70-0F72-E64A-7979-3961D8EE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21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8C91-41B4-4937-9841-FA385264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 (SMT)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BC3-2B37-4051-A3D8-0FF4B6E67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Dictionaries from Data   “</a:t>
            </a:r>
            <a:r>
              <a:rPr lang="en-US" dirty="0" err="1"/>
              <a:t>farok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“</a:t>
            </a:r>
            <a:r>
              <a:rPr lang="en-US" dirty="0" err="1">
                <a:sym typeface="Wingdings" panose="05000000000000000000" pitchFamily="2" charset="2"/>
              </a:rPr>
              <a:t>jjat</a:t>
            </a:r>
            <a:r>
              <a:rPr lang="en-US" dirty="0">
                <a:sym typeface="Wingdings" panose="05000000000000000000" pitchFamily="2" charset="2"/>
              </a:rPr>
              <a:t>”</a:t>
            </a:r>
            <a:endParaRPr lang="en-US" dirty="0"/>
          </a:p>
          <a:p>
            <a:r>
              <a:rPr lang="en-US" dirty="0"/>
              <a:t>Learn “Rules” from Data</a:t>
            </a:r>
          </a:p>
          <a:p>
            <a:r>
              <a:rPr lang="en-US" dirty="0"/>
              <a:t>1980 - 2015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3B5C0-1559-C664-7098-AA22F058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19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2165-6F73-499E-BC18-8B1909B3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4B7D-202A-4DD9-80C3-68DB9964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2B797B5A-3FA1-4103-8887-87B7AF012F38}"/>
              </a:ext>
            </a:extLst>
          </p:cNvPr>
          <p:cNvSpPr/>
          <p:nvPr/>
        </p:nvSpPr>
        <p:spPr>
          <a:xfrm>
            <a:off x="1451579" y="20157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croll: Vertical 4">
            <a:extLst>
              <a:ext uri="{FF2B5EF4-FFF2-40B4-BE49-F238E27FC236}">
                <a16:creationId xmlns:a16="http://schemas.microsoft.com/office/drawing/2014/main" id="{6D12A577-0799-4598-9AFE-20128B261E4F}"/>
              </a:ext>
            </a:extLst>
          </p:cNvPr>
          <p:cNvSpPr/>
          <p:nvPr/>
        </p:nvSpPr>
        <p:spPr>
          <a:xfrm>
            <a:off x="1603979" y="21681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67961A6E-1159-4D00-90F0-F6A39B62A80B}"/>
              </a:ext>
            </a:extLst>
          </p:cNvPr>
          <p:cNvSpPr/>
          <p:nvPr/>
        </p:nvSpPr>
        <p:spPr>
          <a:xfrm>
            <a:off x="1756379" y="23205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8724166A-CE6A-48D3-972E-4DDC14B16B2D}"/>
              </a:ext>
            </a:extLst>
          </p:cNvPr>
          <p:cNvSpPr/>
          <p:nvPr/>
        </p:nvSpPr>
        <p:spPr>
          <a:xfrm>
            <a:off x="1908779" y="24729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6A520C36-4982-4A8F-8BF4-5C0898BCB1C6}"/>
              </a:ext>
            </a:extLst>
          </p:cNvPr>
          <p:cNvSpPr/>
          <p:nvPr/>
        </p:nvSpPr>
        <p:spPr>
          <a:xfrm>
            <a:off x="2061179" y="26253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croll: Vertical 8">
            <a:extLst>
              <a:ext uri="{FF2B5EF4-FFF2-40B4-BE49-F238E27FC236}">
                <a16:creationId xmlns:a16="http://schemas.microsoft.com/office/drawing/2014/main" id="{1DB4FD15-C8BA-48D3-BFC8-3C9326CBB93D}"/>
              </a:ext>
            </a:extLst>
          </p:cNvPr>
          <p:cNvSpPr/>
          <p:nvPr/>
        </p:nvSpPr>
        <p:spPr>
          <a:xfrm>
            <a:off x="2213579" y="27777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659C403D-95C9-4193-B35A-451E9B1EC9A3}"/>
              </a:ext>
            </a:extLst>
          </p:cNvPr>
          <p:cNvSpPr/>
          <p:nvPr/>
        </p:nvSpPr>
        <p:spPr>
          <a:xfrm>
            <a:off x="2365979" y="2930132"/>
            <a:ext cx="2261829" cy="275374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Johns </a:t>
            </a:r>
            <a:r>
              <a:rPr lang="en-US" dirty="0" err="1"/>
              <a:t>hopkins</a:t>
            </a:r>
            <a:r>
              <a:rPr lang="en-US" dirty="0"/>
              <a:t> university was founded</a:t>
            </a:r>
          </a:p>
          <a:p>
            <a:pPr algn="ctr"/>
            <a:r>
              <a:rPr lang="en-US" dirty="0"/>
              <a:t>The mascot is a blue jay</a:t>
            </a:r>
          </a:p>
          <a:p>
            <a:pPr algn="ctr"/>
            <a:r>
              <a:rPr lang="en-US" dirty="0"/>
              <a:t>Blue jays are the mascot</a:t>
            </a:r>
          </a:p>
          <a:p>
            <a:pPr algn="ctr"/>
            <a:r>
              <a:rPr lang="en-US" dirty="0"/>
              <a:t>Lacrosse is a well-known sport</a:t>
            </a:r>
          </a:p>
        </p:txBody>
      </p:sp>
      <p:sp>
        <p:nvSpPr>
          <p:cNvPr id="11" name="Scroll: Vertical 10">
            <a:extLst>
              <a:ext uri="{FF2B5EF4-FFF2-40B4-BE49-F238E27FC236}">
                <a16:creationId xmlns:a16="http://schemas.microsoft.com/office/drawing/2014/main" id="{CC0B58F9-DA95-4AF6-A894-89DBBDD33185}"/>
              </a:ext>
            </a:extLst>
          </p:cNvPr>
          <p:cNvSpPr/>
          <p:nvPr/>
        </p:nvSpPr>
        <p:spPr>
          <a:xfrm>
            <a:off x="5772443" y="20157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9647474E-7492-41E1-B978-B1CC86EA8446}"/>
              </a:ext>
            </a:extLst>
          </p:cNvPr>
          <p:cNvSpPr/>
          <p:nvPr/>
        </p:nvSpPr>
        <p:spPr>
          <a:xfrm>
            <a:off x="5924843" y="21681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croll: Vertical 12">
            <a:extLst>
              <a:ext uri="{FF2B5EF4-FFF2-40B4-BE49-F238E27FC236}">
                <a16:creationId xmlns:a16="http://schemas.microsoft.com/office/drawing/2014/main" id="{B0FED298-B82C-4CDC-9C67-045554307DD5}"/>
              </a:ext>
            </a:extLst>
          </p:cNvPr>
          <p:cNvSpPr/>
          <p:nvPr/>
        </p:nvSpPr>
        <p:spPr>
          <a:xfrm>
            <a:off x="6077243" y="23205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0F11E24C-2E71-4838-A908-199990009057}"/>
              </a:ext>
            </a:extLst>
          </p:cNvPr>
          <p:cNvSpPr/>
          <p:nvPr/>
        </p:nvSpPr>
        <p:spPr>
          <a:xfrm>
            <a:off x="6229643" y="24729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14DCBE69-ACD3-43DC-993B-DCBDEFDFD940}"/>
              </a:ext>
            </a:extLst>
          </p:cNvPr>
          <p:cNvSpPr/>
          <p:nvPr/>
        </p:nvSpPr>
        <p:spPr>
          <a:xfrm>
            <a:off x="6382043" y="26253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croll: Vertical 15">
            <a:extLst>
              <a:ext uri="{FF2B5EF4-FFF2-40B4-BE49-F238E27FC236}">
                <a16:creationId xmlns:a16="http://schemas.microsoft.com/office/drawing/2014/main" id="{D4DAF68B-FC33-4455-9601-0AB9D07E55B0}"/>
              </a:ext>
            </a:extLst>
          </p:cNvPr>
          <p:cNvSpPr/>
          <p:nvPr/>
        </p:nvSpPr>
        <p:spPr>
          <a:xfrm>
            <a:off x="6534443" y="27777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CE0D8801-3222-479B-9646-3369B2FF1A07}"/>
              </a:ext>
            </a:extLst>
          </p:cNvPr>
          <p:cNvSpPr/>
          <p:nvPr/>
        </p:nvSpPr>
        <p:spPr>
          <a:xfrm>
            <a:off x="6686843" y="2930132"/>
            <a:ext cx="2261829" cy="2753744"/>
          </a:xfrm>
          <a:prstGeom prst="verticalScrol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Đại học Johns hopkins được thành lậpLinh vật là một con chim giẻ cùi màu xanhGiẻ cùi xanh là linh vậtLacrosse là một môn thể thao nổi tiếng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5EEFD58-1282-DAFA-492F-DDA0F294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44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772-EDBE-4893-9AB7-176435AC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(Abstraction)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B98DF-8F66-459C-9001-A2BCDBBC9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61E74-B106-46ED-B707-94A0064D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291" y="1980197"/>
            <a:ext cx="6225949" cy="47575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D2A8D-FCDA-F79F-0250-B19EAF2F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43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7243-EC32-4FEF-8B1C-86E0B19E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(SMT) … simplified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D24A-3BD7-4774-81C9-9F8398C95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2CEDB-B489-4B9F-B2E6-59CCAC6C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02" y="2015732"/>
            <a:ext cx="8058827" cy="47993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3D396-1097-1CE8-6E03-60FDD995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73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803114"/>
              </p:ext>
            </p:extLst>
          </p:nvPr>
        </p:nvGraphicFramePr>
        <p:xfrm>
          <a:off x="1450975" y="2016125"/>
          <a:ext cx="96043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B9AAE-D19A-178B-B51F-A22AF472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8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158638"/>
              </p:ext>
            </p:extLst>
          </p:nvPr>
        </p:nvGraphicFramePr>
        <p:xfrm>
          <a:off x="1450975" y="2016125"/>
          <a:ext cx="96043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93E0F-C88B-3C9A-6B65-D42483313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12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605736"/>
              </p:ext>
            </p:extLst>
          </p:nvPr>
        </p:nvGraphicFramePr>
        <p:xfrm>
          <a:off x="1450975" y="2016125"/>
          <a:ext cx="96043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39E73-A8E9-B83F-C3BE-3F9C3275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58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460199"/>
              </p:ext>
            </p:extLst>
          </p:nvPr>
        </p:nvGraphicFramePr>
        <p:xfrm>
          <a:off x="1450975" y="2016125"/>
          <a:ext cx="96043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D4600D-8B5D-09D6-605E-01184F77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8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632415"/>
              </p:ext>
            </p:extLst>
          </p:nvPr>
        </p:nvGraphicFramePr>
        <p:xfrm>
          <a:off x="1450975" y="2016125"/>
          <a:ext cx="96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F8CED-9A82-785C-6E02-4B0BA213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7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275D-3141-4B0F-897A-C96AA8BC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F24F5-2681-4DFD-8D69-B817B079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7CF97-D5AD-451B-83D0-19C33DDF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84" y="0"/>
            <a:ext cx="913463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F50FB-1897-9CB1-964D-1B0FD769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60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243747"/>
              </p:ext>
            </p:extLst>
          </p:nvPr>
        </p:nvGraphicFramePr>
        <p:xfrm>
          <a:off x="1450975" y="2016125"/>
          <a:ext cx="96043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D3FF5-152A-3202-9C57-24AFB6ED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94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07735"/>
              </p:ext>
            </p:extLst>
          </p:nvPr>
        </p:nvGraphicFramePr>
        <p:xfrm>
          <a:off x="1450975" y="2016125"/>
          <a:ext cx="96043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F7ED3-B5D4-977B-3522-EAFD0F79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34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026471"/>
              </p:ext>
            </p:extLst>
          </p:nvPr>
        </p:nvGraphicFramePr>
        <p:xfrm>
          <a:off x="1450975" y="2016125"/>
          <a:ext cx="96043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Reordering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33476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B6C3C-BA13-8E77-F664-E2AC7E76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48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573129"/>
              </p:ext>
            </p:extLst>
          </p:nvPr>
        </p:nvGraphicFramePr>
        <p:xfrm>
          <a:off x="1450975" y="2016125"/>
          <a:ext cx="96043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Reordering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33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Language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98861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22B19-529B-7715-9FD8-831607CE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96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BF7E-549A-45BA-9415-879F7248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versus NMT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97EE9-B972-4802-AA40-D24B8BEF3B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862297957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3286274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Statistical 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5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Input: Source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35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Output: Target Sentence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77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Learn from Bitext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67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Translation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Neural Model (Probabilistic)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61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Reordering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33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Probabilistic Language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98861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AA1D8-C4DE-00BB-22F5-B8BD3133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55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07E6-61B6-4143-8A01-4EF9D412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488EB-A07D-4C8B-904D-96EEA580B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a type of Statistical MT</a:t>
            </a:r>
          </a:p>
          <a:p>
            <a:r>
              <a:rPr lang="en-US" dirty="0"/>
              <a:t>Represent words in high-dimensional, continuous, space</a:t>
            </a:r>
          </a:p>
          <a:p>
            <a:r>
              <a:rPr lang="en-US" dirty="0"/>
              <a:t>P(</a:t>
            </a:r>
            <a:r>
              <a:rPr lang="en-US" dirty="0" err="1"/>
              <a:t>e|f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59F03-450B-7534-698C-D9902390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AD7B9-9A4E-5262-CC10-9515B09B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828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95469"/>
            <a:ext cx="2240922" cy="26087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27448" y="1524738"/>
            <a:ext cx="982416" cy="3367825"/>
          </a:xfrm>
          <a:prstGeom prst="bentConnector4">
            <a:avLst>
              <a:gd name="adj1" fmla="val -2326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7330934" y="568326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D7840-B280-3517-EC23-FA30D1F4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6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7330934" y="568326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7293735" y="182393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8A1CCC-FC88-8ECF-0D7F-05942E73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6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7077178" y="5684149"/>
            <a:ext cx="129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7217024" y="1824642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60705E-C0C7-4673-ED3E-2ACF614B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1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D17C-7F90-409B-9F8D-EAE4C7D8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27CD5-308A-4819-8E66-19EB8F9E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1F619-D8C4-45D8-BC3B-9AE87897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74" y="0"/>
            <a:ext cx="909465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FDBE6-6B06-6A7E-7AA1-B9843BE2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56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836311" y="1853314"/>
            <a:ext cx="177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5D7980-C41B-414C-2ECB-27278393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3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330563" y="1853754"/>
            <a:ext cx="278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 …… &lt;/s&gt;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104E46D-E2C5-AB52-B61A-011187C6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70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330563" y="1853754"/>
            <a:ext cx="278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 …… &lt;/s&gt;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s://lh6.googleusercontent.com/KQ8i5DkV3BpzjICBJc2vah_zOJJC2KXLLpCPBKEbTmb97LYzEz1lxTU31pXvF5ZOugqyIGiyy16jzEdSvFYHIKGaFxrtErKMD35iwzddd4y4ZvtgaQALZsGSvnFwjrRPk-uA9HmTOmE=s0">
            <a:extLst>
              <a:ext uri="{FF2B5EF4-FFF2-40B4-BE49-F238E27FC236}">
                <a16:creationId xmlns:a16="http://schemas.microsoft.com/office/drawing/2014/main" id="{254C5C5F-2035-47A7-A0A9-CFDF94C1C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6" r="53362" b="7265"/>
          <a:stretch/>
        </p:blipFill>
        <p:spPr bwMode="auto">
          <a:xfrm>
            <a:off x="2202824" y="2223086"/>
            <a:ext cx="1570684" cy="29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E60D9-B89E-0FAD-C782-B038D53F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14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AA6E-923A-4AC1-9FE2-0F3052A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 (NMT)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355560-82C7-4E0A-BC60-79D6A7AC680E}"/>
              </a:ext>
            </a:extLst>
          </p:cNvPr>
          <p:cNvSpPr/>
          <p:nvPr/>
        </p:nvSpPr>
        <p:spPr>
          <a:xfrm>
            <a:off x="2017690" y="2717442"/>
            <a:ext cx="2434107" cy="22108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8F0-2C96-4227-8FC1-F7FDB1CCA06A}"/>
              </a:ext>
            </a:extLst>
          </p:cNvPr>
          <p:cNvSpPr txBox="1"/>
          <p:nvPr/>
        </p:nvSpPr>
        <p:spPr>
          <a:xfrm>
            <a:off x="1411167" y="560733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Mach@ </a:t>
            </a:r>
            <a:r>
              <a:rPr lang="en-US" dirty="0" err="1"/>
              <a:t>ine</a:t>
            </a:r>
            <a:r>
              <a:rPr lang="en-US" dirty="0"/>
              <a:t> Le@ </a:t>
            </a:r>
            <a:r>
              <a:rPr lang="en-US" dirty="0" err="1"/>
              <a:t>rn</a:t>
            </a:r>
            <a:r>
              <a:rPr lang="en-US" dirty="0"/>
              <a:t>@ </a:t>
            </a:r>
            <a:r>
              <a:rPr lang="en-US" dirty="0" err="1"/>
              <a:t>ing</a:t>
            </a:r>
            <a:r>
              <a:rPr lang="en-US" dirty="0"/>
              <a:t> is fun &lt;/s&gt;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3576BE-1DBD-47AF-A4CB-C7A5BB6652C3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3234743" y="4928315"/>
            <a:ext cx="1" cy="679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07F7B8-EE78-46CB-976B-92257A0C34A1}"/>
              </a:ext>
            </a:extLst>
          </p:cNvPr>
          <p:cNvSpPr/>
          <p:nvPr/>
        </p:nvSpPr>
        <p:spPr>
          <a:xfrm>
            <a:off x="6602569" y="2377931"/>
            <a:ext cx="2240922" cy="26263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4D4E92-D5C8-4228-A2F2-BDCBD43F8D1E}"/>
              </a:ext>
            </a:extLst>
          </p:cNvPr>
          <p:cNvCxnSpPr>
            <a:cxnSpLocks/>
            <a:stCxn id="5" idx="0"/>
            <a:endCxn id="3" idx="1"/>
          </p:cNvCxnSpPr>
          <p:nvPr/>
        </p:nvCxnSpPr>
        <p:spPr>
          <a:xfrm rot="16200000" flipH="1">
            <a:off x="4431832" y="1520353"/>
            <a:ext cx="973647" cy="3367825"/>
          </a:xfrm>
          <a:prstGeom prst="bentConnector4">
            <a:avLst>
              <a:gd name="adj1" fmla="val -23479"/>
              <a:gd name="adj2" fmla="val 6806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AD9FD6-04DF-4E61-8EC7-D8A83ED44726}"/>
              </a:ext>
            </a:extLst>
          </p:cNvPr>
          <p:cNvCxnSpPr/>
          <p:nvPr/>
        </p:nvCxnSpPr>
        <p:spPr>
          <a:xfrm flipV="1">
            <a:off x="7723029" y="5004247"/>
            <a:ext cx="1" cy="67902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B9AE89-6E26-42D2-9E27-DB2B1F5AC00C}"/>
              </a:ext>
            </a:extLst>
          </p:cNvPr>
          <p:cNvSpPr txBox="1"/>
          <p:nvPr/>
        </p:nvSpPr>
        <p:spPr>
          <a:xfrm>
            <a:off x="6738034" y="5683269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bos</a:t>
            </a:r>
            <a:r>
              <a:rPr lang="en-US" dirty="0"/>
              <a:t>&gt; ap@ re@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927C5-8E4C-4A41-9125-89A26B5BCF4E}"/>
              </a:ext>
            </a:extLst>
          </p:cNvPr>
          <p:cNvSpPr txBox="1"/>
          <p:nvPr/>
        </p:nvSpPr>
        <p:spPr>
          <a:xfrm>
            <a:off x="6330563" y="1853754"/>
            <a:ext cx="278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Ap@  re@ </a:t>
            </a:r>
            <a:r>
              <a:rPr lang="en-US" dirty="0" err="1"/>
              <a:t>nd</a:t>
            </a:r>
            <a:r>
              <a:rPr lang="en-US" dirty="0"/>
              <a:t>@ …… &lt;/s&gt;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DB3CC-9481-4D46-A6B8-7033AD9B6B17}"/>
              </a:ext>
            </a:extLst>
          </p:cNvPr>
          <p:cNvCxnSpPr>
            <a:cxnSpLocks/>
          </p:cNvCxnSpPr>
          <p:nvPr/>
        </p:nvCxnSpPr>
        <p:spPr>
          <a:xfrm flipV="1">
            <a:off x="7723028" y="2147858"/>
            <a:ext cx="0" cy="3395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s://lh6.googleusercontent.com/KQ8i5DkV3BpzjICBJc2vah_zOJJC2KXLLpCPBKEbTmb97LYzEz1lxTU31pXvF5ZOugqyIGiyy16jzEdSvFYHIKGaFxrtErKMD35iwzddd4y4ZvtgaQALZsGSvnFwjrRPk-uA9HmTOmE=s0">
            <a:extLst>
              <a:ext uri="{FF2B5EF4-FFF2-40B4-BE49-F238E27FC236}">
                <a16:creationId xmlns:a16="http://schemas.microsoft.com/office/drawing/2014/main" id="{254C5C5F-2035-47A7-A0A9-CFDF94C1C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6" r="53362" b="7265"/>
          <a:stretch/>
        </p:blipFill>
        <p:spPr bwMode="auto">
          <a:xfrm>
            <a:off x="2202824" y="2223086"/>
            <a:ext cx="1570684" cy="29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lh6.googleusercontent.com/KQ8i5DkV3BpzjICBJc2vah_zOJJC2KXLLpCPBKEbTmb97LYzEz1lxTU31pXvF5ZOugqyIGiyy16jzEdSvFYHIKGaFxrtErKMD35iwzddd4y4ZvtgaQALZsGSvnFwjrRPk-uA9HmTOmE=s0">
            <a:extLst>
              <a:ext uri="{FF2B5EF4-FFF2-40B4-BE49-F238E27FC236}">
                <a16:creationId xmlns:a16="http://schemas.microsoft.com/office/drawing/2014/main" id="{39D25585-452D-417D-AF67-BD37130AE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5" b="8644"/>
          <a:stretch/>
        </p:blipFill>
        <p:spPr bwMode="auto">
          <a:xfrm>
            <a:off x="7113431" y="531759"/>
            <a:ext cx="2084767" cy="481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1276D9-73CE-C1E3-05C4-17A0C538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0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1ACE-AFD3-4DBD-A32C-3C037249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74C87-A1B1-4C77-B262-FCB64224E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9867D-176B-7A24-3742-CD04DE61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86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AE9E-D78F-4EBF-8836-24693C84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BE31-5806-423C-87F1-766A334BF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Words correspond to index in vector</a:t>
            </a:r>
          </a:p>
          <a:p>
            <a:r>
              <a:rPr lang="en-US" i="1" u="sng" dirty="0"/>
              <a:t>Fixed</a:t>
            </a:r>
            <a:r>
              <a:rPr lang="en-US" dirty="0"/>
              <a:t>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6CD-4E7F-39E2-0BCB-1A5A0594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70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AE9E-D78F-4EBF-8836-24693C84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BC7E86-D207-4872-BCC4-5308929AA490}"/>
              </a:ext>
            </a:extLst>
          </p:cNvPr>
          <p:cNvSpPr/>
          <p:nvPr/>
        </p:nvSpPr>
        <p:spPr>
          <a:xfrm>
            <a:off x="502276" y="2275269"/>
            <a:ext cx="11187448" cy="12020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The   And   I  Dog  Johns ……. Me  Cat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6A1334-EF57-46DC-9780-D2BBF13A6F00}"/>
              </a:ext>
            </a:extLst>
          </p:cNvPr>
          <p:cNvSpPr/>
          <p:nvPr/>
        </p:nvSpPr>
        <p:spPr>
          <a:xfrm>
            <a:off x="645920" y="3974509"/>
            <a:ext cx="11011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Hopkins was founded in …..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9BA91-9FF4-4DCC-A28B-7D8B4E25E77B}"/>
              </a:ext>
            </a:extLst>
          </p:cNvPr>
          <p:cNvCxnSpPr/>
          <p:nvPr/>
        </p:nvCxnSpPr>
        <p:spPr>
          <a:xfrm>
            <a:off x="1970468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60F9-272B-4662-98BF-CBA345C0AE22}"/>
              </a:ext>
            </a:extLst>
          </p:cNvPr>
          <p:cNvCxnSpPr/>
          <p:nvPr/>
        </p:nvCxnSpPr>
        <p:spPr>
          <a:xfrm>
            <a:off x="3408830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ED5A0B-B1C5-444E-9E45-D9DCF0F0F98A}"/>
              </a:ext>
            </a:extLst>
          </p:cNvPr>
          <p:cNvCxnSpPr/>
          <p:nvPr/>
        </p:nvCxnSpPr>
        <p:spPr>
          <a:xfrm>
            <a:off x="4436772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93079F-41E3-457D-9707-4B50C4D6B940}"/>
              </a:ext>
            </a:extLst>
          </p:cNvPr>
          <p:cNvCxnSpPr/>
          <p:nvPr/>
        </p:nvCxnSpPr>
        <p:spPr>
          <a:xfrm>
            <a:off x="5789054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022999-EF55-4305-96C7-3F756C5A98AF}"/>
              </a:ext>
            </a:extLst>
          </p:cNvPr>
          <p:cNvCxnSpPr/>
          <p:nvPr/>
        </p:nvCxnSpPr>
        <p:spPr>
          <a:xfrm>
            <a:off x="7622147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D2E31F-0E1D-4638-A925-923EB24ED048}"/>
              </a:ext>
            </a:extLst>
          </p:cNvPr>
          <p:cNvCxnSpPr/>
          <p:nvPr/>
        </p:nvCxnSpPr>
        <p:spPr>
          <a:xfrm>
            <a:off x="9313572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BF9965-5555-4EA5-8739-9F572B8A4CAA}"/>
              </a:ext>
            </a:extLst>
          </p:cNvPr>
          <p:cNvCxnSpPr/>
          <p:nvPr/>
        </p:nvCxnSpPr>
        <p:spPr>
          <a:xfrm>
            <a:off x="10498429" y="2275269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122EE0B-BD5E-49A4-9DB1-9AE74ABD194C}"/>
              </a:ext>
            </a:extLst>
          </p:cNvPr>
          <p:cNvSpPr/>
          <p:nvPr/>
        </p:nvSpPr>
        <p:spPr>
          <a:xfrm>
            <a:off x="470077" y="5248170"/>
            <a:ext cx="11187448" cy="12020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    0      0     0       1   ……  0     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5C99A3-CEF8-4789-8497-20373AFB5B2E}"/>
              </a:ext>
            </a:extLst>
          </p:cNvPr>
          <p:cNvCxnSpPr/>
          <p:nvPr/>
        </p:nvCxnSpPr>
        <p:spPr>
          <a:xfrm>
            <a:off x="1938269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28240-4D61-4E8E-9C7D-488CC0B78BBD}"/>
              </a:ext>
            </a:extLst>
          </p:cNvPr>
          <p:cNvCxnSpPr/>
          <p:nvPr/>
        </p:nvCxnSpPr>
        <p:spPr>
          <a:xfrm>
            <a:off x="3376631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EB61E1-3073-40C5-8FD7-CB98A50FE3FC}"/>
              </a:ext>
            </a:extLst>
          </p:cNvPr>
          <p:cNvCxnSpPr/>
          <p:nvPr/>
        </p:nvCxnSpPr>
        <p:spPr>
          <a:xfrm>
            <a:off x="4404573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E856B72-DDAE-4CF4-9EAF-C421FD3F2569}"/>
              </a:ext>
            </a:extLst>
          </p:cNvPr>
          <p:cNvCxnSpPr/>
          <p:nvPr/>
        </p:nvCxnSpPr>
        <p:spPr>
          <a:xfrm>
            <a:off x="5756855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363944-0617-4C58-B5C0-A963A7B0194C}"/>
              </a:ext>
            </a:extLst>
          </p:cNvPr>
          <p:cNvCxnSpPr/>
          <p:nvPr/>
        </p:nvCxnSpPr>
        <p:spPr>
          <a:xfrm>
            <a:off x="7589948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326C73-AF82-40DE-A300-D25032ADA219}"/>
              </a:ext>
            </a:extLst>
          </p:cNvPr>
          <p:cNvCxnSpPr/>
          <p:nvPr/>
        </p:nvCxnSpPr>
        <p:spPr>
          <a:xfrm>
            <a:off x="9281373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C4C116-FA56-488A-B37A-AE7711EFF50D}"/>
              </a:ext>
            </a:extLst>
          </p:cNvPr>
          <p:cNvCxnSpPr/>
          <p:nvPr/>
        </p:nvCxnSpPr>
        <p:spPr>
          <a:xfrm>
            <a:off x="10466230" y="5248170"/>
            <a:ext cx="0" cy="12020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8EBBC7-45E0-4D8D-8D07-C7D3938317AB}"/>
              </a:ext>
            </a:extLst>
          </p:cNvPr>
          <p:cNvCxnSpPr/>
          <p:nvPr/>
        </p:nvCxnSpPr>
        <p:spPr>
          <a:xfrm>
            <a:off x="837127" y="4816699"/>
            <a:ext cx="4951927" cy="4314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6B728B-CA40-4897-AC43-7F8B8111E823}"/>
              </a:ext>
            </a:extLst>
          </p:cNvPr>
          <p:cNvCxnSpPr/>
          <p:nvPr/>
        </p:nvCxnSpPr>
        <p:spPr>
          <a:xfrm>
            <a:off x="2511380" y="4756597"/>
            <a:ext cx="5078568" cy="49157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223E275-8820-42D7-AD31-3DA4BC58BDA0}"/>
              </a:ext>
            </a:extLst>
          </p:cNvPr>
          <p:cNvSpPr/>
          <p:nvPr/>
        </p:nvSpPr>
        <p:spPr>
          <a:xfrm rot="20534120">
            <a:off x="-69889" y="1250152"/>
            <a:ext cx="3608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Dictionary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30105-FF72-1156-EB0E-73D9375B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68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27F3-B779-452A-86D6-3DF884B9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D863A-AAE4-423E-99DD-373666D12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Fixed Input &amp; Output Vector Dimensions</a:t>
            </a:r>
          </a:p>
          <a:p>
            <a:r>
              <a:rPr lang="en-US" dirty="0"/>
              <a:t>Out-of-vocabulary (OOVs)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74B0-0A04-496A-9F55-E547ED7FACD2}"/>
              </a:ext>
            </a:extLst>
          </p:cNvPr>
          <p:cNvSpPr/>
          <p:nvPr/>
        </p:nvSpPr>
        <p:spPr>
          <a:xfrm>
            <a:off x="4456090" y="3219718"/>
            <a:ext cx="7023279" cy="4851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0.2    0.15   0.001   0.3    …………………………………………… 0.4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36B262-611E-4A6A-946C-221A71A53EB3}"/>
              </a:ext>
            </a:extLst>
          </p:cNvPr>
          <p:cNvCxnSpPr/>
          <p:nvPr/>
        </p:nvCxnSpPr>
        <p:spPr>
          <a:xfrm>
            <a:off x="5087155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78ABB6-2203-48AA-859F-8EE15853FBFB}"/>
              </a:ext>
            </a:extLst>
          </p:cNvPr>
          <p:cNvCxnSpPr/>
          <p:nvPr/>
        </p:nvCxnSpPr>
        <p:spPr>
          <a:xfrm>
            <a:off x="5703194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D78725-18E5-4A67-AC76-D8042614A8BF}"/>
              </a:ext>
            </a:extLst>
          </p:cNvPr>
          <p:cNvCxnSpPr/>
          <p:nvPr/>
        </p:nvCxnSpPr>
        <p:spPr>
          <a:xfrm>
            <a:off x="6368602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68F489-4720-426C-A301-0F3F269B1D17}"/>
              </a:ext>
            </a:extLst>
          </p:cNvPr>
          <p:cNvCxnSpPr/>
          <p:nvPr/>
        </p:nvCxnSpPr>
        <p:spPr>
          <a:xfrm>
            <a:off x="6918102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295D84-EA3E-4758-BCEA-1FD23030A764}"/>
              </a:ext>
            </a:extLst>
          </p:cNvPr>
          <p:cNvCxnSpPr/>
          <p:nvPr/>
        </p:nvCxnSpPr>
        <p:spPr>
          <a:xfrm>
            <a:off x="10923432" y="3219718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F641C-9938-43CD-92A0-D18D43929856}"/>
              </a:ext>
            </a:extLst>
          </p:cNvPr>
          <p:cNvSpPr/>
          <p:nvPr/>
        </p:nvSpPr>
        <p:spPr>
          <a:xfrm>
            <a:off x="4466821" y="5200936"/>
            <a:ext cx="7023279" cy="4851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      0         1      0        …………………………………….          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9FB14-60F0-443D-9D11-D5089F95EBEB}"/>
              </a:ext>
            </a:extLst>
          </p:cNvPr>
          <p:cNvCxnSpPr/>
          <p:nvPr/>
        </p:nvCxnSpPr>
        <p:spPr>
          <a:xfrm>
            <a:off x="5097886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DE335B-0C38-4E39-922B-35AFD38E3668}"/>
              </a:ext>
            </a:extLst>
          </p:cNvPr>
          <p:cNvCxnSpPr/>
          <p:nvPr/>
        </p:nvCxnSpPr>
        <p:spPr>
          <a:xfrm>
            <a:off x="5713925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485438-0ECD-4BDF-8A43-6B44192B8F1B}"/>
              </a:ext>
            </a:extLst>
          </p:cNvPr>
          <p:cNvCxnSpPr/>
          <p:nvPr/>
        </p:nvCxnSpPr>
        <p:spPr>
          <a:xfrm>
            <a:off x="6379333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D52693-2B30-45DD-BB0D-A55B22314E86}"/>
              </a:ext>
            </a:extLst>
          </p:cNvPr>
          <p:cNvCxnSpPr/>
          <p:nvPr/>
        </p:nvCxnSpPr>
        <p:spPr>
          <a:xfrm>
            <a:off x="6928833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67D5C9-F81F-4E8A-81FE-BB37DDD82A8E}"/>
              </a:ext>
            </a:extLst>
          </p:cNvPr>
          <p:cNvCxnSpPr/>
          <p:nvPr/>
        </p:nvCxnSpPr>
        <p:spPr>
          <a:xfrm>
            <a:off x="10934163" y="5200936"/>
            <a:ext cx="0" cy="4851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7279B1B-900E-4116-8801-FA392930694F}"/>
              </a:ext>
            </a:extLst>
          </p:cNvPr>
          <p:cNvSpPr/>
          <p:nvPr/>
        </p:nvSpPr>
        <p:spPr>
          <a:xfrm>
            <a:off x="6379333" y="4145574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C0BB15-CDD8-4976-8F6F-95D2D1D87F30}"/>
              </a:ext>
            </a:extLst>
          </p:cNvPr>
          <p:cNvSpPr/>
          <p:nvPr/>
        </p:nvSpPr>
        <p:spPr>
          <a:xfrm>
            <a:off x="6867405" y="414557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D2B7C6-1CD2-4923-B8CA-D2FBA62F0CF7}"/>
              </a:ext>
            </a:extLst>
          </p:cNvPr>
          <p:cNvSpPr/>
          <p:nvPr/>
        </p:nvSpPr>
        <p:spPr>
          <a:xfrm>
            <a:off x="7450427" y="414557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68E1BE-575B-4BEE-A159-85941977E396}"/>
              </a:ext>
            </a:extLst>
          </p:cNvPr>
          <p:cNvSpPr/>
          <p:nvPr/>
        </p:nvSpPr>
        <p:spPr>
          <a:xfrm>
            <a:off x="7967729" y="4145571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AD12CB8-D4DD-46AC-9273-7B229D15CEEA}"/>
              </a:ext>
            </a:extLst>
          </p:cNvPr>
          <p:cNvSpPr/>
          <p:nvPr/>
        </p:nvSpPr>
        <p:spPr>
          <a:xfrm>
            <a:off x="8467020" y="4145571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42E0DD-6E34-43A1-9489-43A906606E4F}"/>
              </a:ext>
            </a:extLst>
          </p:cNvPr>
          <p:cNvSpPr/>
          <p:nvPr/>
        </p:nvSpPr>
        <p:spPr>
          <a:xfrm>
            <a:off x="6428702" y="4596948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446695-AB3B-482E-BD88-46AE319846E6}"/>
              </a:ext>
            </a:extLst>
          </p:cNvPr>
          <p:cNvSpPr/>
          <p:nvPr/>
        </p:nvSpPr>
        <p:spPr>
          <a:xfrm>
            <a:off x="6916774" y="4596947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01D388-EB5F-4AE7-B300-7D8D48DD1C01}"/>
              </a:ext>
            </a:extLst>
          </p:cNvPr>
          <p:cNvSpPr/>
          <p:nvPr/>
        </p:nvSpPr>
        <p:spPr>
          <a:xfrm>
            <a:off x="7324204" y="459301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91D0D32-FAB8-4D5A-A595-90962AB4D172}"/>
              </a:ext>
            </a:extLst>
          </p:cNvPr>
          <p:cNvSpPr/>
          <p:nvPr/>
        </p:nvSpPr>
        <p:spPr>
          <a:xfrm>
            <a:off x="7742854" y="461151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42341C-2D4D-49A4-BFBD-F64FE0F9FD1E}"/>
              </a:ext>
            </a:extLst>
          </p:cNvPr>
          <p:cNvSpPr/>
          <p:nvPr/>
        </p:nvSpPr>
        <p:spPr>
          <a:xfrm>
            <a:off x="8151295" y="461151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0CC19F-83E5-4145-B82A-47E4F099B64F}"/>
              </a:ext>
            </a:extLst>
          </p:cNvPr>
          <p:cNvSpPr/>
          <p:nvPr/>
        </p:nvSpPr>
        <p:spPr>
          <a:xfrm>
            <a:off x="8606554" y="459301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5D2A4BC-ABC2-4A93-BC7E-5246883FF056}"/>
              </a:ext>
            </a:extLst>
          </p:cNvPr>
          <p:cNvSpPr/>
          <p:nvPr/>
        </p:nvSpPr>
        <p:spPr>
          <a:xfrm>
            <a:off x="9057006" y="4593013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099434B-0F1A-4A8A-9841-AD5A9A5A399A}"/>
              </a:ext>
            </a:extLst>
          </p:cNvPr>
          <p:cNvSpPr/>
          <p:nvPr/>
        </p:nvSpPr>
        <p:spPr>
          <a:xfrm>
            <a:off x="6030154" y="4593012"/>
            <a:ext cx="285463" cy="28546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E6A915-30C9-44CC-AFFB-8DC653C5AE17}"/>
              </a:ext>
            </a:extLst>
          </p:cNvPr>
          <p:cNvSpPr txBox="1"/>
          <p:nvPr/>
        </p:nvSpPr>
        <p:spPr>
          <a:xfrm>
            <a:off x="4501020" y="5693145"/>
            <a:ext cx="713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   and      me     for …………………………………………… &lt;/</a:t>
            </a:r>
            <a:r>
              <a:rPr lang="en-US" dirty="0" err="1"/>
              <a:t>unk</a:t>
            </a:r>
            <a:r>
              <a:rPr lang="en-US" dirty="0"/>
              <a:t>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8B550F-5C59-4718-83FE-14D899DA5386}"/>
              </a:ext>
            </a:extLst>
          </p:cNvPr>
          <p:cNvSpPr txBox="1"/>
          <p:nvPr/>
        </p:nvSpPr>
        <p:spPr>
          <a:xfrm>
            <a:off x="4501020" y="3741209"/>
            <a:ext cx="728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         et       </a:t>
            </a:r>
            <a:r>
              <a:rPr lang="en-US" dirty="0" err="1"/>
              <a:t>moi</a:t>
            </a:r>
            <a:r>
              <a:rPr lang="en-US" dirty="0"/>
              <a:t>   pour …………………………………………… &lt;/</a:t>
            </a:r>
            <a:r>
              <a:rPr lang="en-US" dirty="0" err="1"/>
              <a:t>unk</a:t>
            </a:r>
            <a:r>
              <a:rPr lang="en-US" dirty="0"/>
              <a:t>&gt;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CCECA7-08BA-472C-8798-A213F6CC49B6}"/>
              </a:ext>
            </a:extLst>
          </p:cNvPr>
          <p:cNvCxnSpPr>
            <a:stCxn id="18" idx="4"/>
            <a:endCxn id="24" idx="0"/>
          </p:cNvCxnSpPr>
          <p:nvPr/>
        </p:nvCxnSpPr>
        <p:spPr>
          <a:xfrm>
            <a:off x="6522065" y="4431037"/>
            <a:ext cx="537441" cy="165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7FDE76-051F-44DF-8076-47A092B1221F}"/>
              </a:ext>
            </a:extLst>
          </p:cNvPr>
          <p:cNvCxnSpPr>
            <a:stCxn id="19" idx="5"/>
            <a:endCxn id="29" idx="0"/>
          </p:cNvCxnSpPr>
          <p:nvPr/>
        </p:nvCxnSpPr>
        <p:spPr>
          <a:xfrm>
            <a:off x="7111063" y="4389231"/>
            <a:ext cx="2088675" cy="20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E4B5EA-5379-4017-8C63-86E9C943EB74}"/>
              </a:ext>
            </a:extLst>
          </p:cNvPr>
          <p:cNvCxnSpPr>
            <a:stCxn id="22" idx="4"/>
            <a:endCxn id="25" idx="0"/>
          </p:cNvCxnSpPr>
          <p:nvPr/>
        </p:nvCxnSpPr>
        <p:spPr>
          <a:xfrm flipH="1">
            <a:off x="7466936" y="4431034"/>
            <a:ext cx="1142816" cy="161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7A4C0C9-31A4-475C-B359-5DD2185DF939}"/>
              </a:ext>
            </a:extLst>
          </p:cNvPr>
          <p:cNvCxnSpPr>
            <a:stCxn id="21" idx="3"/>
            <a:endCxn id="30" idx="0"/>
          </p:cNvCxnSpPr>
          <p:nvPr/>
        </p:nvCxnSpPr>
        <p:spPr>
          <a:xfrm flipH="1">
            <a:off x="6172886" y="4389229"/>
            <a:ext cx="1836648" cy="203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2308F8-417A-48FB-8F97-8B86D2675D02}"/>
              </a:ext>
            </a:extLst>
          </p:cNvPr>
          <p:cNvCxnSpPr>
            <a:stCxn id="19" idx="5"/>
            <a:endCxn id="26" idx="0"/>
          </p:cNvCxnSpPr>
          <p:nvPr/>
        </p:nvCxnSpPr>
        <p:spPr>
          <a:xfrm>
            <a:off x="7111063" y="4389231"/>
            <a:ext cx="774523" cy="222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939C12-D90D-4B7E-B5FA-66E45A5ED2C7}"/>
              </a:ext>
            </a:extLst>
          </p:cNvPr>
          <p:cNvCxnSpPr>
            <a:stCxn id="23" idx="0"/>
            <a:endCxn id="19" idx="5"/>
          </p:cNvCxnSpPr>
          <p:nvPr/>
        </p:nvCxnSpPr>
        <p:spPr>
          <a:xfrm flipV="1">
            <a:off x="6571434" y="4389231"/>
            <a:ext cx="539629" cy="207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24B70D-B6D2-4894-B11E-AB44628156D5}"/>
              </a:ext>
            </a:extLst>
          </p:cNvPr>
          <p:cNvCxnSpPr>
            <a:stCxn id="22" idx="4"/>
            <a:endCxn id="27" idx="0"/>
          </p:cNvCxnSpPr>
          <p:nvPr/>
        </p:nvCxnSpPr>
        <p:spPr>
          <a:xfrm flipH="1">
            <a:off x="8294027" y="4431034"/>
            <a:ext cx="315725" cy="180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CCF476-6D64-43B0-B2CA-21B99B58C3B0}"/>
              </a:ext>
            </a:extLst>
          </p:cNvPr>
          <p:cNvCxnSpPr>
            <a:stCxn id="28" idx="0"/>
            <a:endCxn id="21" idx="5"/>
          </p:cNvCxnSpPr>
          <p:nvPr/>
        </p:nvCxnSpPr>
        <p:spPr>
          <a:xfrm flipH="1" flipV="1">
            <a:off x="8211387" y="4389229"/>
            <a:ext cx="537899" cy="203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762CDE-8766-499A-A0C4-E9FC5AFE7874}"/>
              </a:ext>
            </a:extLst>
          </p:cNvPr>
          <p:cNvCxnSpPr>
            <a:stCxn id="18" idx="3"/>
            <a:endCxn id="30" idx="0"/>
          </p:cNvCxnSpPr>
          <p:nvPr/>
        </p:nvCxnSpPr>
        <p:spPr>
          <a:xfrm flipH="1">
            <a:off x="6172886" y="4389232"/>
            <a:ext cx="248252" cy="20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77E9C6-5F72-40E0-8314-8008C37F2E11}"/>
              </a:ext>
            </a:extLst>
          </p:cNvPr>
          <p:cNvCxnSpPr>
            <a:stCxn id="30" idx="3"/>
          </p:cNvCxnSpPr>
          <p:nvPr/>
        </p:nvCxnSpPr>
        <p:spPr>
          <a:xfrm flipH="1">
            <a:off x="4466821" y="4836670"/>
            <a:ext cx="1605138" cy="36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ED4F37-AF74-4D8D-B3B8-39DA4C5E1C11}"/>
              </a:ext>
            </a:extLst>
          </p:cNvPr>
          <p:cNvCxnSpPr>
            <a:stCxn id="29" idx="5"/>
          </p:cNvCxnSpPr>
          <p:nvPr/>
        </p:nvCxnSpPr>
        <p:spPr>
          <a:xfrm>
            <a:off x="9300664" y="4836671"/>
            <a:ext cx="2189436" cy="364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54FC4C3-AB36-4847-A9C6-977E9317E8DC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4462944" y="3711927"/>
            <a:ext cx="1958194" cy="475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FA493B-B7FE-45C1-AFA5-EEA7D07E75EA}"/>
              </a:ext>
            </a:extLst>
          </p:cNvPr>
          <p:cNvCxnSpPr>
            <a:stCxn id="22" idx="6"/>
          </p:cNvCxnSpPr>
          <p:nvPr/>
        </p:nvCxnSpPr>
        <p:spPr>
          <a:xfrm flipV="1">
            <a:off x="8752483" y="3746618"/>
            <a:ext cx="2726886" cy="541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50DE0B-A033-4867-BD74-75CF1F880DAD}"/>
              </a:ext>
            </a:extLst>
          </p:cNvPr>
          <p:cNvCxnSpPr>
            <a:stCxn id="18" idx="6"/>
            <a:endCxn id="25" idx="1"/>
          </p:cNvCxnSpPr>
          <p:nvPr/>
        </p:nvCxnSpPr>
        <p:spPr>
          <a:xfrm>
            <a:off x="6664796" y="4288306"/>
            <a:ext cx="701213" cy="346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D6B0B-2E4A-BC7E-BAE1-E45E17EA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11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899F-E8AD-4A66-910D-364520B8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4570-5AFD-4D57-B0A9-EE196D4A2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OOVs</a:t>
            </a:r>
          </a:p>
          <a:p>
            <a:r>
              <a:rPr lang="en-US" dirty="0"/>
              <a:t>Very long 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91E88-694A-2495-D998-1EC11C55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50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A6D7-512E-403A-BC6F-9F7F2606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B4EBB-1FB4-44DE-AF2F-A87012D41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Subword</a:t>
            </a:r>
            <a:r>
              <a:rPr lang="en-US" dirty="0"/>
              <a:t> Unit</a:t>
            </a:r>
          </a:p>
          <a:p>
            <a:r>
              <a:rPr lang="en-US" dirty="0"/>
              <a:t>Based on a compression algorithm</a:t>
            </a:r>
          </a:p>
          <a:p>
            <a:r>
              <a:rPr lang="en-US" dirty="0"/>
              <a:t>Start small, repeatedly combine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49D15-134E-D4B0-63EB-8062E2EC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3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27AE-4D83-448B-BAE4-55E985AD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1752E-923A-442F-BAAB-D7572834B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002DC-C399-4BB2-A161-94DB0AF9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67" y="0"/>
            <a:ext cx="909726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7D6F8-055D-AB05-D3D2-0E9D4A29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15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530228-7ABF-48AF-BA10-DDBBF6C49D99}"/>
              </a:ext>
            </a:extLst>
          </p:cNvPr>
          <p:cNvSpPr/>
          <p:nvPr/>
        </p:nvSpPr>
        <p:spPr>
          <a:xfrm>
            <a:off x="714975" y="699090"/>
            <a:ext cx="107620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peter piper picked a peck of pickled peppers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66342-3A1E-CC58-5D0D-0842D258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228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063D32-2F2B-4659-BAAD-81F9E6CDC4F2}"/>
              </a:ext>
            </a:extLst>
          </p:cNvPr>
          <p:cNvGraphicFramePr>
            <a:graphicFrameLocks noGrp="1"/>
          </p:cNvGraphicFramePr>
          <p:nvPr/>
        </p:nvGraphicFramePr>
        <p:xfrm>
          <a:off x="2881602" y="1996594"/>
          <a:ext cx="6743120" cy="348870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2189969670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508756147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695020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                               </a:t>
                      </a:r>
                      <a:endParaRPr lang="pt-BR" sz="1700">
                        <a:effectLst/>
                      </a:endParaRPr>
                    </a:p>
                    <a:p>
                      <a:pPr fontAlgn="t"/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endParaRPr lang="pt-BR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 </a:t>
                      </a: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97064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111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t@ e@ r p@ i@ p@ e@ r p@ i@ c@ k@ e@ d a p@ e@ c@ k o@ f p@ i@ c@ k@ l@ e@ d p@ e@ p@ p@ e@ r@ 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6B042-837F-0166-AC79-B587AA3F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63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111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t@ e@ r p@ i@ p@ e@ r p@ i@ c@ k@ e@ d a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c@ k o@ f p@ i@ c@ k@ l@ e@ d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/>
        </p:nvGraphicFramePr>
        <p:xfrm>
          <a:off x="2881602" y="1996594"/>
          <a:ext cx="6743120" cy="348870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  <a:endParaRPr lang="pt-BR" sz="1700">
                        <a:effectLst/>
                      </a:endParaRPr>
                    </a:p>
                    <a:p>
                      <a:pPr fontAlgn="t"/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br>
                        <a:rPr lang="pt-BR" sz="1700">
                          <a:effectLst/>
                        </a:rPr>
                      </a:br>
                      <a:endParaRPr lang="pt-BR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8D682-958E-AF10-FF3B-22599287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25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1012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pe@ t@ e@ r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i@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e@ r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i@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c@ k@ e@ d a pe@ c@ k o@ f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p@ i@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c@ k@ l@ e@ d pe@ p@ pe@ 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600383"/>
              </p:ext>
            </p:extLst>
          </p:nvPr>
        </p:nvGraphicFramePr>
        <p:xfrm>
          <a:off x="2881602" y="1996594"/>
          <a:ext cx="6743120" cy="348870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r>
                        <a:rPr lang="pt-BR" sz="1700" dirty="0">
                          <a:effectLst/>
                        </a:rPr>
                        <a:t>pi@</a:t>
                      </a: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979E3-3E51-3C12-D55B-6C86F88F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9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964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pe@ t@ e@ r pi@ p@ e@ r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pi@ c@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k@ e@ d a pe@ c@ k o@ f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pi@ c@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k@ l@ e@ d pe@ p@ pe@ 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773083"/>
              </p:ext>
            </p:extLst>
          </p:nvPr>
        </p:nvGraphicFramePr>
        <p:xfrm>
          <a:off x="2881602" y="1996594"/>
          <a:ext cx="6743120" cy="374778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pi@                          pic@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pi@ c@  pic@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B74C6-6224-7BA4-C287-9354ADD4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54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586935" y="1188039"/>
            <a:ext cx="917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pe@ t@ e@ r pi@ p@ e@ r pic@ k@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e@ d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a pe@ c@ k o@ f pic@ k@ l@ 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e@ d</a:t>
            </a:r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 pe@ p@ pe@ r@ 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561290"/>
              </p:ext>
            </p:extLst>
          </p:nvPr>
        </p:nvGraphicFramePr>
        <p:xfrm>
          <a:off x="2881602" y="1996594"/>
          <a:ext cx="6743120" cy="374778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pi@                          pic@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pi@ c@  pic@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e@ d  ed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C9E2F-DD3E-CF04-0593-14C21377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381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3C5675-0683-4700-8789-40073224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63FC-76F9-461D-90C4-ADCF90203F81}"/>
              </a:ext>
            </a:extLst>
          </p:cNvPr>
          <p:cNvSpPr txBox="1"/>
          <p:nvPr/>
        </p:nvSpPr>
        <p:spPr>
          <a:xfrm>
            <a:off x="4157876" y="1108140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bg1"/>
                  </a:outerShdw>
                </a:effectLst>
                <a:latin typeface="Arial Narrow" panose="020B0606020202030204" pitchFamily="34" charset="0"/>
              </a:rPr>
              <a:t>peter piper picked a peck of pickled peppers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812E43-4315-4A51-8280-306E66D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574142"/>
              </p:ext>
            </p:extLst>
          </p:nvPr>
        </p:nvGraphicFramePr>
        <p:xfrm>
          <a:off x="2881602" y="1996594"/>
          <a:ext cx="6743120" cy="4265941"/>
        </p:xfrm>
        <a:graphic>
          <a:graphicData uri="http://schemas.openxmlformats.org/drawingml/2006/table">
            <a:tbl>
              <a:tblPr/>
              <a:tblGrid>
                <a:gridCol w="3371560">
                  <a:extLst>
                    <a:ext uri="{9D8B030D-6E8A-4147-A177-3AD203B41FA5}">
                      <a16:colId xmlns:a16="http://schemas.microsoft.com/office/drawing/2014/main" val="3136092061"/>
                    </a:ext>
                  </a:extLst>
                </a:gridCol>
                <a:gridCol w="3371560">
                  <a:extLst>
                    <a:ext uri="{9D8B030D-6E8A-4147-A177-3AD203B41FA5}">
                      <a16:colId xmlns:a16="http://schemas.microsoft.com/office/drawing/2014/main" val="340425006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Rules</a:t>
                      </a:r>
                      <a:endParaRPr lang="en-US" sz="170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129776"/>
                  </a:ext>
                </a:extLst>
              </a:tr>
              <a:tr h="29882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                              e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                                r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                                c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                              d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                              o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                                l</a:t>
                      </a:r>
                      <a:endParaRPr lang="pt-BR" sz="1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                             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pi@                          pic@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................................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of</a:t>
                      </a:r>
                      <a:endParaRPr lang="pt-BR" sz="1700" dirty="0">
                        <a:effectLst/>
                      </a:endParaRPr>
                    </a:p>
                    <a:p>
                      <a:pPr fontAlgn="t"/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br>
                        <a:rPr lang="pt-BR" sz="1700" dirty="0">
                          <a:effectLst/>
                        </a:rPr>
                      </a:br>
                      <a:endParaRPr lang="pt-BR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e@ → pe@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p@ </a:t>
                      </a:r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@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 pi@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pi@ c@  pic@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e@ d  ed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sym typeface="Wingdings" panose="05000000000000000000" pitchFamily="2" charset="2"/>
                        </a:rPr>
                        <a:t>o@ f  of</a:t>
                      </a:r>
                      <a:endParaRPr lang="en-US" sz="1700" dirty="0">
                        <a:effectLst/>
                      </a:endParaRPr>
                    </a:p>
                  </a:txBody>
                  <a:tcPr marL="88725" marR="88725" marT="88725" marB="887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9324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1355D6B-965B-4536-9412-A8E889195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199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00A59-4813-C903-8A5B-D40575FB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60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0CBF-D3E5-47CE-B278-4C88414D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are our Translations?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D90CE-8EF4-459A-B065-239C958C1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Iyunivesithi</a:t>
            </a:r>
            <a:r>
              <a:rPr lang="en-US" dirty="0"/>
              <a:t> </a:t>
            </a:r>
            <a:r>
              <a:rPr lang="en-US" dirty="0" err="1"/>
              <a:t>yasekwa</a:t>
            </a:r>
            <a:r>
              <a:rPr lang="en-US" dirty="0"/>
              <a:t> </a:t>
            </a:r>
            <a:r>
              <a:rPr lang="en-US" dirty="0" err="1"/>
              <a:t>ngonyaka</a:t>
            </a:r>
            <a:r>
              <a:rPr lang="en-US" dirty="0"/>
              <a:t> </a:t>
            </a:r>
            <a:r>
              <a:rPr lang="en-US" dirty="0" err="1"/>
              <a:t>olandelayo</a:t>
            </a:r>
            <a:r>
              <a:rPr lang="en-US" dirty="0"/>
              <a:t> </a:t>
            </a:r>
            <a:r>
              <a:rPr lang="en-US" dirty="0" err="1"/>
              <a:t>ukusweleka</a:t>
            </a:r>
            <a:r>
              <a:rPr lang="en-US" dirty="0"/>
              <a:t> </a:t>
            </a:r>
            <a:r>
              <a:rPr lang="en-US" dirty="0" err="1"/>
              <a:t>kwakhe</a:t>
            </a:r>
            <a:r>
              <a:rPr lang="en-US" dirty="0"/>
              <a:t> </a:t>
            </a:r>
            <a:r>
              <a:rPr lang="en-US" dirty="0" err="1"/>
              <a:t>kwaye</a:t>
            </a:r>
            <a:r>
              <a:rPr lang="en-US" dirty="0"/>
              <a:t> </a:t>
            </a:r>
            <a:r>
              <a:rPr lang="en-US" dirty="0" err="1"/>
              <a:t>yanikezelwa</a:t>
            </a:r>
            <a:r>
              <a:rPr lang="en-US" dirty="0"/>
              <a:t> </a:t>
            </a:r>
            <a:r>
              <a:rPr lang="en-US" dirty="0" err="1"/>
              <a:t>kunyana</a:t>
            </a:r>
            <a:r>
              <a:rPr lang="en-US" dirty="0"/>
              <a:t> </a:t>
            </a:r>
            <a:r>
              <a:rPr lang="en-US" dirty="0" err="1"/>
              <a:t>wabo</a:t>
            </a:r>
            <a:r>
              <a:rPr lang="en-US" dirty="0"/>
              <a:t> </a:t>
            </a:r>
            <a:r>
              <a:rPr lang="en-US" dirty="0" err="1"/>
              <a:t>okuphela</a:t>
            </a:r>
            <a:r>
              <a:rPr lang="en-US" dirty="0"/>
              <a:t> </a:t>
            </a:r>
            <a:r>
              <a:rPr lang="en-US" dirty="0" err="1"/>
              <a:t>kwakhe</a:t>
            </a:r>
            <a:r>
              <a:rPr lang="en-US" dirty="0"/>
              <a:t>.”</a:t>
            </a:r>
          </a:p>
          <a:p>
            <a:endParaRPr lang="en-US" dirty="0"/>
          </a:p>
          <a:p>
            <a:r>
              <a:rPr lang="en-US" dirty="0"/>
              <a:t>The university was founded in the year following his death and was dedicated to their only son.</a:t>
            </a:r>
          </a:p>
          <a:p>
            <a:r>
              <a:rPr lang="en-US" dirty="0"/>
              <a:t>The university was following his death and was dedicated to their only son.</a:t>
            </a:r>
          </a:p>
          <a:p>
            <a:r>
              <a:rPr lang="en-US" dirty="0"/>
              <a:t>Machine Translation always works perfectly.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0F37E-DD3F-4CFC-1EDE-F572DEE5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56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30F0-5B41-4E89-BE7E-1027F8CB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949-6DEE-4D1A-A58B-603A6FAC0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Evaluation (Expensive, but best)</a:t>
            </a:r>
          </a:p>
          <a:p>
            <a:r>
              <a:rPr lang="en-US" dirty="0"/>
              <a:t>Automatic (Cheap, can be correlated)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BB4AB-2050-DEFE-140B-377B6129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697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B17D-EA0C-407C-AC6D-B144ABE8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26F09-780D-44B0-A961-FEB6B8C4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Modified </a:t>
            </a:r>
            <a:r>
              <a:rPr lang="en-US" i="1" dirty="0"/>
              <a:t>n</a:t>
            </a:r>
            <a:r>
              <a:rPr lang="en-US" dirty="0"/>
              <a:t>-gram precision</a:t>
            </a:r>
          </a:p>
          <a:p>
            <a:r>
              <a:rPr lang="en-US" dirty="0" err="1"/>
              <a:t>BiLingual</a:t>
            </a:r>
            <a:r>
              <a:rPr lang="en-US" dirty="0"/>
              <a:t> Evaluation Understudy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5165-54C4-50DE-0C72-94999AA5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1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3831-E24A-45FA-9667-5A148585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56FB-2FBF-4A35-B056-B66D32FC6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27BCA-95FA-4087-B13A-236008A4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47" y="0"/>
            <a:ext cx="9107905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2EEA3-4ABE-A64E-FC12-97311378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18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08B3-0ACF-ACBC-7ED4-D06BB367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115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39085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2ABD8E-3E92-C5C2-2716-6351F5E2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472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The Blue</a:t>
            </a:r>
            <a:r>
              <a:rPr lang="en-US" sz="2000" dirty="0"/>
              <a:t>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The Blue</a:t>
            </a:r>
            <a:r>
              <a:rPr lang="en-US" sz="2000" dirty="0"/>
              <a:t>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C07212-73E6-7145-6130-3EDA24DB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023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5"/>
                </a:solidFill>
              </a:rPr>
              <a:t>Blue Jays</a:t>
            </a:r>
            <a:r>
              <a:rPr lang="en-US" sz="2000" dirty="0"/>
              <a:t>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5"/>
                </a:solidFill>
              </a:rPr>
              <a:t>Blue Jays</a:t>
            </a:r>
            <a:r>
              <a:rPr lang="en-US" sz="2000" dirty="0"/>
              <a:t>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FABEFF-054B-0603-1F6E-4AD34EDC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54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073819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8C4AE2-F4F4-A53D-2AF3-A7E324F3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21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</a:t>
            </a:r>
            <a:r>
              <a:rPr lang="en-US" sz="2000" dirty="0">
                <a:solidFill>
                  <a:schemeClr val="accent5"/>
                </a:solidFill>
              </a:rPr>
              <a:t>Johns Hopkins University</a:t>
            </a:r>
            <a:r>
              <a:rPr lang="en-US" sz="2000" dirty="0"/>
              <a:t>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</a:t>
            </a:r>
            <a:r>
              <a:rPr lang="en-US" sz="2000" dirty="0">
                <a:solidFill>
                  <a:schemeClr val="accent5"/>
                </a:solidFill>
              </a:rPr>
              <a:t>Johns Hopkins University</a:t>
            </a:r>
            <a:r>
              <a:rPr lang="en-US" sz="2000" dirty="0"/>
              <a:t>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02040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397C10-3FD9-F41E-7E0B-CA75CBD8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78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002068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8E468E-892A-9CDB-2671-97561C85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96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</a:t>
            </a:r>
            <a:r>
              <a:rPr lang="en-US" sz="2000" dirty="0">
                <a:solidFill>
                  <a:schemeClr val="accent5"/>
                </a:solidFill>
              </a:rPr>
              <a:t>mascot of Johns Hopkins </a:t>
            </a:r>
            <a:r>
              <a:rPr lang="en-US" sz="2000" dirty="0"/>
              <a:t>University and can be 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</a:t>
            </a:r>
            <a:r>
              <a:rPr lang="en-US" sz="2000" dirty="0">
                <a:solidFill>
                  <a:schemeClr val="accent5"/>
                </a:solidFill>
              </a:rPr>
              <a:t>mascot of Johns Hopkins </a:t>
            </a:r>
            <a:r>
              <a:rPr lang="en-US" sz="2000" dirty="0"/>
              <a:t>University </a:t>
            </a:r>
            <a:r>
              <a:rPr lang="en-US" sz="2000" dirty="0" err="1"/>
              <a:t>University</a:t>
            </a:r>
            <a:r>
              <a:rPr lang="en-US" sz="2000" dirty="0"/>
              <a:t> and can be 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74406"/>
              </p:ext>
            </p:extLst>
          </p:nvPr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1B53D6-6A35-3404-9FF2-9F617DB8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152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</a:t>
            </a:r>
            <a:r>
              <a:rPr lang="en-US" sz="2000" dirty="0">
                <a:solidFill>
                  <a:schemeClr val="accent5"/>
                </a:solidFill>
              </a:rPr>
              <a:t>University and can be </a:t>
            </a:r>
            <a:r>
              <a:rPr lang="en-US" sz="2000" dirty="0"/>
              <a:t>seen 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>
                <a:solidFill>
                  <a:schemeClr val="accent5"/>
                </a:solidFill>
              </a:rPr>
              <a:t>University</a:t>
            </a:r>
            <a:r>
              <a:rPr lang="en-US" sz="2000" dirty="0">
                <a:solidFill>
                  <a:schemeClr val="accent5"/>
                </a:solidFill>
              </a:rPr>
              <a:t> and can be </a:t>
            </a:r>
            <a:r>
              <a:rPr lang="en-US" sz="2000" dirty="0"/>
              <a:t>seen 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B38E49-871E-43DA-C26C-9648B7B5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36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8E-66C9-4D26-B3C4-79AD2B67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5C4C3-FD4D-498A-A0F1-48226C887108}"/>
              </a:ext>
            </a:extLst>
          </p:cNvPr>
          <p:cNvSpPr txBox="1"/>
          <p:nvPr/>
        </p:nvSpPr>
        <p:spPr>
          <a:xfrm>
            <a:off x="1469694" y="2399763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the mascot of Johns Hopkins University </a:t>
            </a:r>
            <a:r>
              <a:rPr lang="en-US" sz="2000" dirty="0">
                <a:solidFill>
                  <a:schemeClr val="accent5"/>
                </a:solidFill>
              </a:rPr>
              <a:t>and can be seen </a:t>
            </a:r>
            <a:r>
              <a:rPr lang="en-US" sz="2000" dirty="0"/>
              <a:t>around campus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55477-3EC0-44D1-9DAF-E772EB5E9F4D}"/>
              </a:ext>
            </a:extLst>
          </p:cNvPr>
          <p:cNvSpPr/>
          <p:nvPr/>
        </p:nvSpPr>
        <p:spPr>
          <a:xfrm rot="19818366">
            <a:off x="-116920" y="2409251"/>
            <a:ext cx="1736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Gold: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3FC1F-FF39-4EDB-B214-850A207FE117}"/>
              </a:ext>
            </a:extLst>
          </p:cNvPr>
          <p:cNvSpPr/>
          <p:nvPr/>
        </p:nvSpPr>
        <p:spPr>
          <a:xfrm rot="19818366">
            <a:off x="80836" y="4071474"/>
            <a:ext cx="1491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Hyp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AB83A-397D-4D2D-BD25-91294F28ACA0}"/>
              </a:ext>
            </a:extLst>
          </p:cNvPr>
          <p:cNvSpPr txBox="1"/>
          <p:nvPr/>
        </p:nvSpPr>
        <p:spPr>
          <a:xfrm>
            <a:off x="1451579" y="4156811"/>
            <a:ext cx="9435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Blue Jays are mascot of Johns Hopkins University </a:t>
            </a:r>
            <a:r>
              <a:rPr lang="en-US" sz="2000" dirty="0" err="1"/>
              <a:t>University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5"/>
                </a:solidFill>
              </a:rPr>
              <a:t>and can be seen </a:t>
            </a:r>
            <a:r>
              <a:rPr lang="en-US" sz="2000" dirty="0"/>
              <a:t>around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3DBD32-2D72-4741-B39A-E9E2D580A2F3}"/>
              </a:ext>
            </a:extLst>
          </p:cNvPr>
          <p:cNvGraphicFramePr>
            <a:graphicFrameLocks noGrp="1"/>
          </p:cNvGraphicFramePr>
          <p:nvPr/>
        </p:nvGraphicFramePr>
        <p:xfrm>
          <a:off x="2189215" y="506843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491556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3585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1670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4377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2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437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09B039-10E5-9E1C-0B18-044210A5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C6D9-8EEE-4E82-B374-38B815F0C1A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4510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1325</TotalTime>
  <Words>2289</Words>
  <Application>Microsoft Office PowerPoint</Application>
  <PresentationFormat>Widescreen</PresentationFormat>
  <Paragraphs>622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5" baseType="lpstr">
      <vt:lpstr>Arial</vt:lpstr>
      <vt:lpstr>Arial Narrow</vt:lpstr>
      <vt:lpstr>Calibri</vt:lpstr>
      <vt:lpstr>Cambria Math</vt:lpstr>
      <vt:lpstr>Gill Sans MT</vt:lpstr>
      <vt:lpstr>Gallery</vt:lpstr>
      <vt:lpstr>EN. 601.647/667 Introduction to HLT Machine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Rule-Based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 (SMT)</vt:lpstr>
      <vt:lpstr>Statistical Machine Translation (SMT)</vt:lpstr>
      <vt:lpstr>Statistical Machine Translation (SMT)</vt:lpstr>
      <vt:lpstr>Statistical Machine Translation (SMT)</vt:lpstr>
      <vt:lpstr>Bitexts</vt:lpstr>
      <vt:lpstr>Machine Translation (Abstraction)</vt:lpstr>
      <vt:lpstr>Machine Translation (SMT) … simplified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SMT versus NMT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Neural Machine Translation (NMT)</vt:lpstr>
      <vt:lpstr>Vocabulary</vt:lpstr>
      <vt:lpstr>One-Hot Vector</vt:lpstr>
      <vt:lpstr>One-Hot Vector</vt:lpstr>
      <vt:lpstr>Vocabulary Size</vt:lpstr>
      <vt:lpstr>Character Level</vt:lpstr>
      <vt:lpstr>Byte Pair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Good are our Translations?</vt:lpstr>
      <vt:lpstr>MT Evaluation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BLEU Scores</vt:lpstr>
      <vt:lpstr>fairseq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HLT Machine Translation</dc:title>
  <dc:creator>Kenton Murray</dc:creator>
  <cp:lastModifiedBy>Kenton Murray</cp:lastModifiedBy>
  <cp:revision>38</cp:revision>
  <dcterms:created xsi:type="dcterms:W3CDTF">2021-09-27T17:42:55Z</dcterms:created>
  <dcterms:modified xsi:type="dcterms:W3CDTF">2022-09-15T04:09:46Z</dcterms:modified>
</cp:coreProperties>
</file>